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7" r:id="rId5"/>
  </p:sldMasterIdLst>
  <p:notesMasterIdLst>
    <p:notesMasterId r:id="rId13"/>
  </p:notesMasterIdLst>
  <p:sldIdLst>
    <p:sldId id="4916" r:id="rId6"/>
    <p:sldId id="4932" r:id="rId7"/>
    <p:sldId id="4931" r:id="rId8"/>
    <p:sldId id="4933" r:id="rId9"/>
    <p:sldId id="4935" r:id="rId10"/>
    <p:sldId id="4936" r:id="rId11"/>
    <p:sldId id="32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99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1F4C17F-BD45-97AB-4CFB-591C30647AD0}" name="Edoardo ROTA" initials="ER" userId="S::edoardo.rota@eitmanufacturing.eu::0a275e52-e5cf-444f-a787-ac075c0ed7b3" providerId="AD"/>
  <p188:author id="{A58DF285-1D88-C07F-9668-423B7B3C97B0}" name="Carolina TORREGROSA GALLO" initials="CTG" userId="S::carolina.torregrosa.gallo@eitmanufacturing.eu::b8d84dcc-db86-4bcc-a9e8-5d77275a0f8a" providerId="AD"/>
  <p188:author id="{D48FD2AF-7A8C-A788-2940-050733F287D9}" name="Chiara GALLETTA" initials="CG" userId="S::chiara.galletta@eitmanufacturing.eu::bf3b4d06-8244-407c-a97a-e25b4590b7c0" providerId="AD"/>
  <p188:author id="{3D2FBEC2-CFBB-B90C-D8B1-1D6E1BE70293}" name="Teresa HERNANDEZ" initials="TH" userId="S::teresa.hernandez@eitmanufacturing.eu::91c2a2c4-5f88-4d99-a876-d56ebd05fe6c" providerId="AD"/>
  <p188:author id="{9C8FB1C6-CCF2-DB52-73F0-C946E44A924C}" name="Cecile SCHOTT" initials="CS" userId="S::cecile.schott@eitmanufacturing.eu::86b5ceaa-ec8f-4d57-bb0e-97c520b88612" providerId="AD"/>
  <p188:author id="{83D929F9-C211-C0F5-9757-3D4D607FE2FD}" name="Amardeep BANERJEE" initials="AB" userId="S::amardeep.banerjee@eitmanufacturing.eu::2526f931-7be3-4ff4-8540-231f9e00541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ara GALLETTA" initials="CG" lastIdx="12" clrIdx="0">
    <p:extLst>
      <p:ext uri="{19B8F6BF-5375-455C-9EA6-DF929625EA0E}">
        <p15:presenceInfo xmlns:p15="http://schemas.microsoft.com/office/powerpoint/2012/main" userId="S::chiara.galletta@eitmanufacturing.eu::bf3b4d06-8244-407c-a97a-e25b4590b7c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94DAF5"/>
    <a:srgbClr val="0D6B91"/>
    <a:srgbClr val="BC2D72"/>
    <a:srgbClr val="7B4494"/>
    <a:srgbClr val="983D8A"/>
    <a:srgbClr val="724697"/>
    <a:srgbClr val="A83882"/>
    <a:srgbClr val="B83077"/>
    <a:srgbClr val="CC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0" y="168"/>
      </p:cViewPr>
      <p:guideLst>
        <p:guide orient="horz" pos="2160"/>
        <p:guide pos="49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a TORREGROSA GALLO" userId="b8d84dcc-db86-4bcc-a9e8-5d77275a0f8a" providerId="ADAL" clId="{FFB5A3BD-9BF1-40AA-930B-153725138DD7}"/>
    <pc:docChg chg="undo custSel addSld delSld">
      <pc:chgData name="Carolina TORREGROSA GALLO" userId="b8d84dcc-db86-4bcc-a9e8-5d77275a0f8a" providerId="ADAL" clId="{FFB5A3BD-9BF1-40AA-930B-153725138DD7}" dt="2023-09-18T15:46:23.499" v="2"/>
      <pc:docMkLst>
        <pc:docMk/>
      </pc:docMkLst>
      <pc:sldChg chg="add del delCm">
        <pc:chgData name="Carolina TORREGROSA GALLO" userId="b8d84dcc-db86-4bcc-a9e8-5d77275a0f8a" providerId="ADAL" clId="{FFB5A3BD-9BF1-40AA-930B-153725138DD7}" dt="2023-09-18T15:46:23.499" v="2"/>
        <pc:sldMkLst>
          <pc:docMk/>
          <pc:sldMk cId="1025488555" sldId="49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18889-1708-4B07-889C-DFF2B244844F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4FC49-9BA9-4630-A619-9C579FC59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34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08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76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2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87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4FC49-9BA9-4630-A619-9C579FC593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61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8" y="501649"/>
            <a:ext cx="11235264" cy="2734735"/>
          </a:xfrm>
          <a:noFill/>
        </p:spPr>
        <p:txBody>
          <a:bodyPr lIns="0"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367" y="3621618"/>
            <a:ext cx="9313333" cy="1200149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82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7200"/>
            <a:ext cx="3505200" cy="3164417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800" y="457201"/>
            <a:ext cx="7344833" cy="5294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367" y="4235117"/>
            <a:ext cx="3505200" cy="1516639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1825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orakulmio 14">
            <a:extLst>
              <a:ext uri="{FF2B5EF4-FFF2-40B4-BE49-F238E27FC236}">
                <a16:creationId xmlns:a16="http://schemas.microsoft.com/office/drawing/2014/main" id="{F94BE2BE-0B06-8649-B707-927E6C12894F}"/>
              </a:ext>
            </a:extLst>
          </p:cNvPr>
          <p:cNvSpPr/>
          <p:nvPr userDrawn="1"/>
        </p:nvSpPr>
        <p:spPr>
          <a:xfrm>
            <a:off x="1" y="0"/>
            <a:ext cx="3983567" cy="259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1" y="460966"/>
            <a:ext cx="7344836" cy="554285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7FB84E6-985F-3F42-A317-E093D4A65F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68803" y="1653117"/>
            <a:ext cx="1536699" cy="939632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BB4DED5E-39DF-D943-95D6-58404F6DFC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0734" y="1653218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B27D7F7-596D-7040-AC90-C2683754A9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68803" y="3046541"/>
            <a:ext cx="1536699" cy="939631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73B21CE8-85CA-2E41-8829-8A0197FA9994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290734" y="3046642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5B71A1B7-63CB-ED4D-8281-DD5A8536E9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68803" y="4443730"/>
            <a:ext cx="1536699" cy="939631"/>
          </a:xfrm>
        </p:spPr>
        <p:txBody>
          <a:bodyPr anchor="t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endParaRPr lang="fi-FI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6A780359-E7F6-D346-AF2D-F79DABFA3FE5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290734" y="4443832"/>
            <a:ext cx="5422900" cy="939633"/>
          </a:xfrm>
        </p:spPr>
        <p:txBody>
          <a:bodyPr>
            <a:noAutofit/>
          </a:bodyPr>
          <a:lstStyle>
            <a:lvl1pPr marL="0" indent="0">
              <a:buNone/>
              <a:defRPr sz="1867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9" name="Suora yhdysviiva 8">
            <a:extLst>
              <a:ext uri="{FF2B5EF4-FFF2-40B4-BE49-F238E27FC236}">
                <a16:creationId xmlns:a16="http://schemas.microsoft.com/office/drawing/2014/main" id="{7E95B016-3234-8F45-ABAC-EE5CC5A0BEA1}"/>
              </a:ext>
            </a:extLst>
          </p:cNvPr>
          <p:cNvCxnSpPr/>
          <p:nvPr userDrawn="1"/>
        </p:nvCxnSpPr>
        <p:spPr>
          <a:xfrm>
            <a:off x="4368801" y="2793507"/>
            <a:ext cx="734483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D89C4533-A5D9-D04D-A26B-39389AC4044D}"/>
              </a:ext>
            </a:extLst>
          </p:cNvPr>
          <p:cNvCxnSpPr/>
          <p:nvPr userDrawn="1"/>
        </p:nvCxnSpPr>
        <p:spPr>
          <a:xfrm>
            <a:off x="4368801" y="4237607"/>
            <a:ext cx="7344833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64E4B6B-A9A6-CB46-AE84-D883B6438C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368" y="452967"/>
            <a:ext cx="3108211" cy="1701348"/>
          </a:xfrm>
        </p:spPr>
        <p:txBody>
          <a:bodyPr anchor="ctr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189" indent="0">
              <a:buNone/>
              <a:defRPr>
                <a:solidFill>
                  <a:schemeClr val="bg1"/>
                </a:solidFill>
              </a:defRPr>
            </a:lvl2pPr>
            <a:lvl3pPr marL="914377" indent="0">
              <a:buNone/>
              <a:defRPr>
                <a:solidFill>
                  <a:schemeClr val="bg1"/>
                </a:solidFill>
              </a:defRPr>
            </a:lvl3pPr>
            <a:lvl4pPr marL="1371566" indent="0">
              <a:buNone/>
              <a:defRPr>
                <a:solidFill>
                  <a:schemeClr val="bg1"/>
                </a:solidFill>
              </a:defRPr>
            </a:lvl4pPr>
            <a:lvl5pPr marL="1828754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4" name="Kuvan paikkamerkki 13">
            <a:extLst>
              <a:ext uri="{FF2B5EF4-FFF2-40B4-BE49-F238E27FC236}">
                <a16:creationId xmlns:a16="http://schemas.microsoft.com/office/drawing/2014/main" id="{168611CE-E3CB-5646-8399-6CB8DC902E8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2592749"/>
            <a:ext cx="3977217" cy="299771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77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, op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uorakulmio 14">
            <a:extLst>
              <a:ext uri="{FF2B5EF4-FFF2-40B4-BE49-F238E27FC236}">
                <a16:creationId xmlns:a16="http://schemas.microsoft.com/office/drawing/2014/main" id="{F94BE2BE-0B06-8649-B707-927E6C12894F}"/>
              </a:ext>
            </a:extLst>
          </p:cNvPr>
          <p:cNvSpPr/>
          <p:nvPr userDrawn="1"/>
        </p:nvSpPr>
        <p:spPr>
          <a:xfrm>
            <a:off x="1" y="0"/>
            <a:ext cx="3983567" cy="259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8801" y="460965"/>
            <a:ext cx="7344836" cy="1192148"/>
          </a:xfrm>
        </p:spPr>
        <p:txBody>
          <a:bodyPr lIns="0" anchor="t"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64E4B6B-A9A6-CB46-AE84-D883B6438C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368" y="452967"/>
            <a:ext cx="3108211" cy="1701348"/>
          </a:xfrm>
        </p:spPr>
        <p:txBody>
          <a:bodyPr anchor="ctr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189" indent="0">
              <a:buNone/>
              <a:defRPr>
                <a:solidFill>
                  <a:schemeClr val="bg1"/>
                </a:solidFill>
              </a:defRPr>
            </a:lvl2pPr>
            <a:lvl3pPr marL="914377" indent="0">
              <a:buNone/>
              <a:defRPr>
                <a:solidFill>
                  <a:schemeClr val="bg1"/>
                </a:solidFill>
              </a:defRPr>
            </a:lvl3pPr>
            <a:lvl4pPr marL="1371566" indent="0">
              <a:buNone/>
              <a:defRPr>
                <a:solidFill>
                  <a:schemeClr val="bg1"/>
                </a:solidFill>
              </a:defRPr>
            </a:lvl4pPr>
            <a:lvl5pPr marL="1828754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2" name="Sisällön paikkamerkki 7">
            <a:extLst>
              <a:ext uri="{FF2B5EF4-FFF2-40B4-BE49-F238E27FC236}">
                <a16:creationId xmlns:a16="http://schemas.microsoft.com/office/drawing/2014/main" id="{101C6564-1C8F-FB45-BB12-14A1AC10EC38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368800" y="2036234"/>
            <a:ext cx="3454400" cy="3648641"/>
          </a:xfrm>
        </p:spPr>
        <p:txBody>
          <a:bodyPr/>
          <a:lstStyle>
            <a:lvl1pPr marL="0" indent="0">
              <a:buNone/>
              <a:defRPr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3" name="Sisällön paikkamerkki 7">
            <a:extLst>
              <a:ext uri="{FF2B5EF4-FFF2-40B4-BE49-F238E27FC236}">
                <a16:creationId xmlns:a16="http://schemas.microsoft.com/office/drawing/2014/main" id="{81BA6631-4908-2C49-8BD6-00751D404190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215290" y="2036234"/>
            <a:ext cx="3564585" cy="3648641"/>
          </a:xfrm>
        </p:spPr>
        <p:txBody>
          <a:bodyPr/>
          <a:lstStyle>
            <a:lvl1pPr marL="0" indent="0">
              <a:buNone/>
              <a:defRPr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4" name="Kuvan paikkamerkki 13">
            <a:extLst>
              <a:ext uri="{FF2B5EF4-FFF2-40B4-BE49-F238E27FC236}">
                <a16:creationId xmlns:a16="http://schemas.microsoft.com/office/drawing/2014/main" id="{85F51702-1329-4240-9B4F-D8698AF30BF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2592749"/>
            <a:ext cx="3977217" cy="299771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107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642" y="457200"/>
            <a:ext cx="3485925" cy="11959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68800" y="452967"/>
            <a:ext cx="7344833" cy="527010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fi-FI"/>
              <a:t>Lisää kuva napsauttamalla kuvaketta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642" y="2049464"/>
            <a:ext cx="3485925" cy="367360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220851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5" y="2053696"/>
            <a:ext cx="11235267" cy="3683717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64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91701" y="452968"/>
            <a:ext cx="1921932" cy="5198384"/>
          </a:xfrm>
        </p:spPr>
        <p:txBody>
          <a:bodyPr vert="eaVert"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9" y="452968"/>
            <a:ext cx="8825652" cy="5198385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54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11336897" y="6467129"/>
            <a:ext cx="3674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C2DE46A0-92A9-4CB6-B66D-C429D4C93DD8}" type="slidenum">
              <a:rPr lang="en-GB" sz="1200" smtClean="0">
                <a:solidFill>
                  <a:schemeClr val="bg1"/>
                </a:solidFill>
                <a:latin typeface="Titillium" pitchFamily="50" charset="0"/>
              </a:rPr>
              <a:t>‹#›</a:t>
            </a:fld>
            <a:endParaRPr lang="en-GB" sz="1200">
              <a:solidFill>
                <a:schemeClr val="bg1"/>
              </a:solidFill>
              <a:latin typeface="Titillium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23397" y="541719"/>
            <a:ext cx="10369148" cy="55399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4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7" y="1394393"/>
            <a:ext cx="10369148" cy="4344257"/>
          </a:xfrm>
          <a:prstGeom prst="rect">
            <a:avLst/>
          </a:prstGeom>
        </p:spPr>
        <p:txBody>
          <a:bodyPr/>
          <a:lstStyle>
            <a:lvl1pPr marL="0" indent="-239989">
              <a:lnSpc>
                <a:spcPct val="113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  <a:defRPr sz="2667">
                <a:solidFill>
                  <a:schemeClr val="tx1"/>
                </a:solidFill>
              </a:defRPr>
            </a:lvl1pPr>
            <a:lvl2pPr marL="863957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2pPr>
            <a:lvl3pPr marL="152392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 baseline="0"/>
            </a:lvl3pPr>
            <a:lvl4pPr marL="213349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 sz="2667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31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6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>
            <a:extLst>
              <a:ext uri="{FF2B5EF4-FFF2-40B4-BE49-F238E27FC236}">
                <a16:creationId xmlns:a16="http://schemas.microsoft.com/office/drawing/2014/main" id="{353787E3-B940-8240-9C70-7F6B71E9E17F}"/>
              </a:ext>
            </a:extLst>
          </p:cNvPr>
          <p:cNvSpPr/>
          <p:nvPr userDrawn="1"/>
        </p:nvSpPr>
        <p:spPr>
          <a:xfrm>
            <a:off x="6288618" y="3236384"/>
            <a:ext cx="5903383" cy="3621617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>
                  <a:lumMod val="100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8" y="2036234"/>
            <a:ext cx="5425016" cy="1200149"/>
          </a:xfrm>
          <a:noFill/>
        </p:spPr>
        <p:txBody>
          <a:bodyPr lIns="0"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368" y="3621617"/>
            <a:ext cx="5425017" cy="1583267"/>
          </a:xfrm>
        </p:spPr>
        <p:txBody>
          <a:bodyPr lIns="0"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EF941352-760C-DA4C-9E18-7CF23D0151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88618" y="0"/>
            <a:ext cx="5903383" cy="3236384"/>
          </a:xfrm>
        </p:spPr>
        <p:txBody>
          <a:bodyPr/>
          <a:lstStyle/>
          <a:p>
            <a:endParaRPr lang="fi-FI"/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282E37A7-7750-214E-9366-E6458CFD11A0}"/>
              </a:ext>
            </a:extLst>
          </p:cNvPr>
          <p:cNvSpPr txBox="1"/>
          <p:nvPr userDrawn="1"/>
        </p:nvSpPr>
        <p:spPr>
          <a:xfrm>
            <a:off x="8208433" y="3621617"/>
            <a:ext cx="3505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i-FI" sz="2400" err="1">
                <a:solidFill>
                  <a:schemeClr val="bg1"/>
                </a:solidFill>
              </a:rPr>
              <a:t>eitmanufacturing.eu</a:t>
            </a:r>
            <a:endParaRPr lang="fi-FI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71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6" y="452967"/>
            <a:ext cx="11235268" cy="976096"/>
          </a:xfrm>
        </p:spPr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65" y="1678900"/>
            <a:ext cx="11235267" cy="4231571"/>
          </a:xfrm>
        </p:spPr>
        <p:txBody>
          <a:bodyPr lIns="0"/>
          <a:lstStyle/>
          <a:p>
            <a:pPr lvl="0"/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tekstin</a:t>
            </a:r>
            <a:r>
              <a:rPr lang="en-GB" noProof="0"/>
              <a:t> </a:t>
            </a:r>
            <a:r>
              <a:rPr lang="en-GB" noProof="0" err="1"/>
              <a:t>perustyylejä</a:t>
            </a:r>
            <a:r>
              <a:rPr lang="en-GB" noProof="0"/>
              <a:t> </a:t>
            </a:r>
            <a:r>
              <a:rPr lang="en-GB" noProof="0" err="1"/>
              <a:t>napsauttamalla</a:t>
            </a:r>
            <a:endParaRPr lang="en-GB" noProof="0"/>
          </a:p>
          <a:p>
            <a:pPr lvl="1"/>
            <a:r>
              <a:rPr lang="en-GB" noProof="0" err="1"/>
              <a:t>toinen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2"/>
            <a:r>
              <a:rPr lang="en-GB" noProof="0" err="1"/>
              <a:t>kolmas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3"/>
            <a:r>
              <a:rPr lang="en-GB" noProof="0" err="1"/>
              <a:t>neljäs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4"/>
            <a:r>
              <a:rPr lang="en-GB" noProof="0" err="1"/>
              <a:t>viides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3470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Muokkaa ots. perustyyl.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/>
          <a:lstStyle/>
          <a:p>
            <a:pPr lvl="0"/>
            <a:r>
              <a:rPr lang="en-GB" noProof="0"/>
              <a:t>Muokkaa tekstin perustyylejä napsauttamalla</a:t>
            </a:r>
          </a:p>
          <a:p>
            <a:pPr lvl="1"/>
            <a:r>
              <a:rPr lang="en-GB" noProof="0"/>
              <a:t>toinen taso</a:t>
            </a:r>
          </a:p>
          <a:p>
            <a:pPr lvl="2"/>
            <a:r>
              <a:rPr lang="en-GB" noProof="0"/>
              <a:t>kolmas taso</a:t>
            </a:r>
          </a:p>
          <a:p>
            <a:pPr lvl="3"/>
            <a:r>
              <a:rPr lang="en-GB" noProof="0"/>
              <a:t>neljäs taso</a:t>
            </a:r>
          </a:p>
          <a:p>
            <a:pPr lvl="4"/>
            <a:r>
              <a:rPr lang="en-GB" noProof="0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383733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8" y="2036234"/>
            <a:ext cx="11235265" cy="1200151"/>
          </a:xfrm>
        </p:spPr>
        <p:txBody>
          <a:bodyPr lIns="0" rIns="0"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7" y="3621618"/>
            <a:ext cx="9313333" cy="1200149"/>
          </a:xfrm>
        </p:spPr>
        <p:txBody>
          <a:bodyPr lIns="0" rIns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333110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i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365" y="2053696"/>
            <a:ext cx="5425019" cy="3554625"/>
          </a:xfrm>
        </p:spPr>
        <p:txBody>
          <a:bodyPr lIns="0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2053696"/>
            <a:ext cx="5425015" cy="3554625"/>
          </a:xfrm>
        </p:spPr>
        <p:txBody>
          <a:bodyPr lIns="0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2967"/>
            <a:ext cx="11235264" cy="1200151"/>
          </a:xfrm>
        </p:spPr>
        <p:txBody>
          <a:bodyPr lIns="0"/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635" y="1667140"/>
            <a:ext cx="5389749" cy="671245"/>
          </a:xfrm>
        </p:spPr>
        <p:txBody>
          <a:bodyPr lIns="0" anchor="b"/>
          <a:lstStyle>
            <a:lvl1pPr marL="0" indent="0">
              <a:buNone/>
              <a:defRPr sz="24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368" y="2505076"/>
            <a:ext cx="5425017" cy="3189307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88617" y="1681163"/>
            <a:ext cx="5425016" cy="671245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88617" y="2505076"/>
            <a:ext cx="5425015" cy="3189307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5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5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73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57200"/>
            <a:ext cx="3505200" cy="1195917"/>
          </a:xfrm>
        </p:spPr>
        <p:txBody>
          <a:bodyPr lIns="0" anchor="b"/>
          <a:lstStyle>
            <a:lvl1pPr>
              <a:defRPr sz="32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800" y="457201"/>
            <a:ext cx="7344833" cy="5294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367" y="2036234"/>
            <a:ext cx="3505200" cy="3715521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428259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366" y="452967"/>
            <a:ext cx="11235268" cy="11932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GB" noProof="0"/>
              <a:t>Muokkaa ots. perustyyl. napsautt.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5" y="2053695"/>
            <a:ext cx="11235267" cy="38567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err="1"/>
              <a:t>Muokkaa</a:t>
            </a:r>
            <a:r>
              <a:rPr lang="en-GB" noProof="0"/>
              <a:t> </a:t>
            </a:r>
            <a:r>
              <a:rPr lang="en-GB" noProof="0" err="1"/>
              <a:t>tekstin</a:t>
            </a:r>
            <a:r>
              <a:rPr lang="en-GB" noProof="0"/>
              <a:t> </a:t>
            </a:r>
            <a:r>
              <a:rPr lang="en-GB" noProof="0" err="1"/>
              <a:t>perustyylejä</a:t>
            </a:r>
            <a:r>
              <a:rPr lang="en-GB" noProof="0"/>
              <a:t> </a:t>
            </a:r>
            <a:r>
              <a:rPr lang="en-GB" noProof="0" err="1"/>
              <a:t>napsauttamalla</a:t>
            </a:r>
            <a:endParaRPr lang="en-GB" noProof="0"/>
          </a:p>
          <a:p>
            <a:pPr lvl="1"/>
            <a:r>
              <a:rPr lang="en-GB" noProof="0" err="1"/>
              <a:t>toinen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2"/>
            <a:r>
              <a:rPr lang="en-GB" noProof="0" err="1"/>
              <a:t>kolmas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3"/>
            <a:r>
              <a:rPr lang="en-GB" noProof="0" err="1"/>
              <a:t>neljäs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  <a:p>
            <a:pPr lvl="4"/>
            <a:r>
              <a:rPr lang="en-GB" noProof="0" err="1"/>
              <a:t>viides</a:t>
            </a:r>
            <a:r>
              <a:rPr lang="en-GB" noProof="0"/>
              <a:t> </a:t>
            </a:r>
            <a:r>
              <a:rPr lang="en-GB" noProof="0" err="1"/>
              <a:t>taso</a:t>
            </a:r>
            <a:endParaRPr lang="en-GB" noProof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46307CD3-CBE6-5143-96F6-168E4B5DAEA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83" y="5951563"/>
            <a:ext cx="3860800" cy="49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26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226">
          <p15:clr>
            <a:srgbClr val="F26B43"/>
          </p15:clr>
        </p15:guide>
        <p15:guide id="22" pos="5534">
          <p15:clr>
            <a:srgbClr val="F26B43"/>
          </p15:clr>
        </p15:guide>
        <p15:guide id="23" pos="952">
          <p15:clr>
            <a:srgbClr val="F26B43"/>
          </p15:clr>
        </p15:guide>
        <p15:guide id="24" pos="1134">
          <p15:clr>
            <a:srgbClr val="F26B43"/>
          </p15:clr>
        </p15:guide>
        <p15:guide id="25" pos="1882">
          <p15:clr>
            <a:srgbClr val="F26B43"/>
          </p15:clr>
        </p15:guide>
        <p15:guide id="26" pos="2064">
          <p15:clr>
            <a:srgbClr val="F26B43"/>
          </p15:clr>
        </p15:guide>
        <p15:guide id="27" pos="2789">
          <p15:clr>
            <a:srgbClr val="F26B43"/>
          </p15:clr>
        </p15:guide>
        <p15:guide id="28" pos="2971">
          <p15:clr>
            <a:srgbClr val="F26B43"/>
          </p15:clr>
        </p15:guide>
        <p15:guide id="29" pos="3696">
          <p15:clr>
            <a:srgbClr val="F26B43"/>
          </p15:clr>
        </p15:guide>
        <p15:guide id="30" pos="3878">
          <p15:clr>
            <a:srgbClr val="F26B43"/>
          </p15:clr>
        </p15:guide>
        <p15:guide id="31" pos="4626">
          <p15:clr>
            <a:srgbClr val="F26B43"/>
          </p15:clr>
        </p15:guide>
        <p15:guide id="32" pos="4808">
          <p15:clr>
            <a:srgbClr val="F26B43"/>
          </p15:clr>
        </p15:guide>
        <p15:guide id="33" orient="horz" pos="214">
          <p15:clr>
            <a:srgbClr val="F26B43"/>
          </p15:clr>
        </p15:guide>
        <p15:guide id="34" orient="horz" pos="781">
          <p15:clr>
            <a:srgbClr val="F26B43"/>
          </p15:clr>
        </p15:guide>
        <p15:guide id="35" orient="horz" pos="962">
          <p15:clr>
            <a:srgbClr val="F26B43"/>
          </p15:clr>
        </p15:guide>
        <p15:guide id="36" orient="horz" pos="1529">
          <p15:clr>
            <a:srgbClr val="F26B43"/>
          </p15:clr>
        </p15:guide>
        <p15:guide id="37" orient="horz" pos="1711">
          <p15:clr>
            <a:srgbClr val="F26B43"/>
          </p15:clr>
        </p15:guide>
        <p15:guide id="38" orient="horz" pos="2278">
          <p15:clr>
            <a:srgbClr val="F26B43"/>
          </p15:clr>
        </p15:guide>
        <p15:guide id="39" orient="horz" pos="2459">
          <p15:clr>
            <a:srgbClr val="F26B43"/>
          </p15:clr>
        </p15:guide>
        <p15:guide id="40" orient="horz" pos="30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365" y="2043112"/>
            <a:ext cx="11235267" cy="119327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GB" noProof="0" err="1"/>
              <a:t>Muokkaaots</a:t>
            </a:r>
            <a:r>
              <a:rPr lang="en-GB" noProof="0"/>
              <a:t>. </a:t>
            </a:r>
            <a:r>
              <a:rPr lang="en-GB" noProof="0" err="1"/>
              <a:t>perustyyl</a:t>
            </a:r>
            <a:r>
              <a:rPr lang="en-GB" noProof="0"/>
              <a:t>. </a:t>
            </a:r>
            <a:r>
              <a:rPr lang="en-GB" noProof="0" err="1"/>
              <a:t>napsautt</a:t>
            </a:r>
            <a:r>
              <a:rPr lang="en-GB" noProof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365" y="3621617"/>
            <a:ext cx="11235267" cy="18760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err="1"/>
              <a:t>Muokkaatekstinperustyylejänapsauttamalla</a:t>
            </a:r>
            <a:endParaRPr lang="en-GB" noProof="0"/>
          </a:p>
          <a:p>
            <a:pPr lvl="1"/>
            <a:r>
              <a:rPr lang="en-GB" noProof="0" err="1"/>
              <a:t>toinentaso</a:t>
            </a:r>
            <a:endParaRPr lang="en-GB" noProof="0"/>
          </a:p>
          <a:p>
            <a:pPr lvl="2"/>
            <a:r>
              <a:rPr lang="en-GB" noProof="0" err="1"/>
              <a:t>kolmastaso</a:t>
            </a:r>
            <a:endParaRPr lang="en-GB" noProof="0"/>
          </a:p>
          <a:p>
            <a:pPr lvl="3"/>
            <a:r>
              <a:rPr lang="en-GB" noProof="0" err="1"/>
              <a:t>neljästaso</a:t>
            </a:r>
            <a:endParaRPr lang="en-GB" noProof="0"/>
          </a:p>
          <a:p>
            <a:pPr lvl="4"/>
            <a:r>
              <a:rPr lang="en-GB" noProof="0" err="1"/>
              <a:t>viidestaso</a:t>
            </a:r>
            <a:endParaRPr lang="en-GB" noProof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F9EABE6F-EBBD-6B49-943D-A1733E07BD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367" y="452967"/>
            <a:ext cx="3488267" cy="931333"/>
          </a:xfrm>
          <a:prstGeom prst="rect">
            <a:avLst/>
          </a:prstGeom>
        </p:spPr>
      </p:pic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D14DCE6-7527-8047-9D30-941111D7AAE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66" y="5847048"/>
            <a:ext cx="1939636" cy="47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5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j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226">
          <p15:clr>
            <a:srgbClr val="F26B43"/>
          </p15:clr>
        </p15:guide>
        <p15:guide id="22" pos="5534">
          <p15:clr>
            <a:srgbClr val="F26B43"/>
          </p15:clr>
        </p15:guide>
        <p15:guide id="23" pos="952">
          <p15:clr>
            <a:srgbClr val="F26B43"/>
          </p15:clr>
        </p15:guide>
        <p15:guide id="24" pos="1134">
          <p15:clr>
            <a:srgbClr val="F26B43"/>
          </p15:clr>
        </p15:guide>
        <p15:guide id="25" pos="1882">
          <p15:clr>
            <a:srgbClr val="F26B43"/>
          </p15:clr>
        </p15:guide>
        <p15:guide id="26" pos="2064">
          <p15:clr>
            <a:srgbClr val="F26B43"/>
          </p15:clr>
        </p15:guide>
        <p15:guide id="27" pos="2789">
          <p15:clr>
            <a:srgbClr val="F26B43"/>
          </p15:clr>
        </p15:guide>
        <p15:guide id="28" pos="2971">
          <p15:clr>
            <a:srgbClr val="F26B43"/>
          </p15:clr>
        </p15:guide>
        <p15:guide id="29" pos="3696">
          <p15:clr>
            <a:srgbClr val="F26B43"/>
          </p15:clr>
        </p15:guide>
        <p15:guide id="30" pos="3878">
          <p15:clr>
            <a:srgbClr val="F26B43"/>
          </p15:clr>
        </p15:guide>
        <p15:guide id="31" pos="4626">
          <p15:clr>
            <a:srgbClr val="F26B43"/>
          </p15:clr>
        </p15:guide>
        <p15:guide id="32" pos="4808">
          <p15:clr>
            <a:srgbClr val="F26B43"/>
          </p15:clr>
        </p15:guide>
        <p15:guide id="33" orient="horz" pos="214">
          <p15:clr>
            <a:srgbClr val="F26B43"/>
          </p15:clr>
        </p15:guide>
        <p15:guide id="34" orient="horz" pos="781">
          <p15:clr>
            <a:srgbClr val="F26B43"/>
          </p15:clr>
        </p15:guide>
        <p15:guide id="35" orient="horz" pos="962">
          <p15:clr>
            <a:srgbClr val="F26B43"/>
          </p15:clr>
        </p15:guide>
        <p15:guide id="36" orient="horz" pos="1529">
          <p15:clr>
            <a:srgbClr val="F26B43"/>
          </p15:clr>
        </p15:guide>
        <p15:guide id="37" orient="horz" pos="1711">
          <p15:clr>
            <a:srgbClr val="F26B43"/>
          </p15:clr>
        </p15:guide>
        <p15:guide id="38" orient="horz" pos="2278">
          <p15:clr>
            <a:srgbClr val="F26B43"/>
          </p15:clr>
        </p15:guide>
        <p15:guide id="39" orient="horz" pos="2459">
          <p15:clr>
            <a:srgbClr val="F26B43"/>
          </p15:clr>
        </p15:guide>
        <p15:guide id="40" orient="horz" pos="300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1B5F26-C1A2-4BB8-B13E-5145267D9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161" y="2469405"/>
            <a:ext cx="5805830" cy="1153345"/>
          </a:xfrm>
        </p:spPr>
        <p:txBody>
          <a:bodyPr>
            <a:normAutofit/>
          </a:bodyPr>
          <a:lstStyle/>
          <a:p>
            <a:r>
              <a:rPr lang="en-GB"/>
              <a:t>Proposal Code + Acronym</a:t>
            </a:r>
            <a:br>
              <a:rPr lang="en-GB"/>
            </a:br>
            <a:r>
              <a:rPr lang="en-GB" sz="2000"/>
              <a:t>Business Owner Deck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8399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CE155-DE94-48B4-9944-DACAA75DE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ea typeface="+mj-lt"/>
                <a:cs typeface="+mj-lt"/>
              </a:rPr>
              <a:t>Instructions – to be removed </a:t>
            </a:r>
            <a:endParaRPr lang="it-IT" sz="4000" dirty="0">
              <a:cs typeface="Calibri Light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B7FD52D1-CDD2-4C15-B66E-D5EF91DD0003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0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D85DF33-971E-14C8-BEBF-4FE4A4F16BD9}"/>
              </a:ext>
            </a:extLst>
          </p:cNvPr>
          <p:cNvSpPr/>
          <p:nvPr/>
        </p:nvSpPr>
        <p:spPr>
          <a:xfrm>
            <a:off x="478366" y="1204175"/>
            <a:ext cx="10874361" cy="35738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The template consists of 4 slides. 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Please, fill in each individual slide without adding new ones or changing the titles. Any additional slide will not be considered in the evaluation. 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Save the presentation as PDF before uploading it in the submission system.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b="1" u="sng" dirty="0">
                <a:solidFill>
                  <a:schemeClr val="tx1"/>
                </a:solidFill>
              </a:rPr>
              <a:t>Please, remove the yellow boxes and this first instruction slide before uploading it. </a:t>
            </a:r>
            <a:endParaRPr lang="en-US" b="1" u="sng" dirty="0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168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ea typeface="+mj-lt"/>
                <a:cs typeface="+mj-lt"/>
              </a:rPr>
              <a:t>Company Presentation</a:t>
            </a:r>
            <a:br>
              <a:rPr lang="en-US" sz="4000"/>
            </a:br>
            <a:endParaRPr lang="it-IT" sz="4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51719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Description of the business owner </a:t>
            </a:r>
            <a:r>
              <a:rPr lang="en-US" dirty="0" err="1">
                <a:solidFill>
                  <a:schemeClr val="tx1"/>
                </a:solidFill>
              </a:rPr>
              <a:t>organisation</a:t>
            </a:r>
            <a:r>
              <a:rPr lang="en-US" dirty="0">
                <a:solidFill>
                  <a:schemeClr val="tx1"/>
                </a:solidFill>
              </a:rPr>
              <a:t> (foundation, history, last years revenues, main focus) 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Description of people who will be responsible for commercializing the learning </a:t>
            </a:r>
            <a:r>
              <a:rPr lang="en-US" dirty="0" err="1">
                <a:solidFill>
                  <a:schemeClr val="tx1"/>
                </a:solidFill>
              </a:rPr>
              <a:t>programme</a:t>
            </a:r>
            <a:r>
              <a:rPr lang="en-US" dirty="0">
                <a:solidFill>
                  <a:schemeClr val="tx1"/>
                </a:solidFill>
              </a:rPr>
              <a:t>(s) and their relevant experience (marketing, sales, etc..)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35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ea typeface="+mj-lt"/>
                <a:cs typeface="+mj-lt"/>
              </a:rPr>
              <a:t>Track Record</a:t>
            </a:r>
            <a:br>
              <a:rPr lang="en-US" sz="4000"/>
            </a:br>
            <a:endParaRPr lang="it-IT" sz="4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Please detail the track record of the business owner in commercializing similar learning </a:t>
            </a:r>
            <a:r>
              <a:rPr lang="en-US" dirty="0" err="1">
                <a:solidFill>
                  <a:schemeClr val="tx1"/>
                </a:solidFill>
              </a:rPr>
              <a:t>programmes</a:t>
            </a:r>
            <a:r>
              <a:rPr lang="en-US" dirty="0">
                <a:solidFill>
                  <a:schemeClr val="tx1"/>
                </a:solidFill>
              </a:rPr>
              <a:t> in relevant manufacturing sectors, including the developing and implementation of go to market strategies.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Please note that experience in previous EITM activities should not be included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4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ea typeface="+mj-lt"/>
                <a:cs typeface="+mj-lt"/>
              </a:rPr>
              <a:t>Target Group </a:t>
            </a:r>
            <a:br>
              <a:rPr lang="en-US" sz="4000" dirty="0"/>
            </a:br>
            <a:endParaRPr lang="it-IT" sz="40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Describe the past experience of the business owner with the target group.</a:t>
            </a:r>
          </a:p>
          <a:p>
            <a:r>
              <a:rPr lang="en-US" dirty="0">
                <a:solidFill>
                  <a:schemeClr val="tx1"/>
                </a:solidFill>
              </a:rPr>
              <a:t>Please include a list of </a:t>
            </a:r>
            <a:r>
              <a:rPr lang="en-US" dirty="0">
                <a:solidFill>
                  <a:srgbClr val="FF0000"/>
                </a:solidFill>
              </a:rPr>
              <a:t>prospective customers for the learning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>
                <a:solidFill>
                  <a:schemeClr val="tx1"/>
                </a:solidFill>
              </a:rPr>
              <a:t>(s).</a:t>
            </a:r>
          </a:p>
          <a:p>
            <a:r>
              <a:rPr lang="en-US" dirty="0">
                <a:solidFill>
                  <a:schemeClr val="tx1"/>
                </a:solidFill>
              </a:rPr>
              <a:t>Specify also if the manufacturing company of the consortium are willing to scale the learning program to other employees after the project ends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.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</a:rPr>
              <a:t>  </a:t>
            </a:r>
            <a:endParaRPr lang="en-US" dirty="0">
              <a:solidFill>
                <a:schemeClr val="tx1"/>
              </a:solidFill>
              <a:cs typeface="Calibri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41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2E78BE-A522-4418-ADCA-6CBDD072CE19}"/>
              </a:ext>
            </a:extLst>
          </p:cNvPr>
          <p:cNvSpPr txBox="1"/>
          <p:nvPr/>
        </p:nvSpPr>
        <p:spPr>
          <a:xfrm>
            <a:off x="9607558" y="599205"/>
            <a:ext cx="877163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  <a:p>
            <a:pPr marL="685783" indent="-685783" defTabSz="609585">
              <a:spcAft>
                <a:spcPts val="1600"/>
              </a:spcAft>
              <a:buClr>
                <a:srgbClr val="6AB645"/>
              </a:buClr>
              <a:buFont typeface="+mj-lt"/>
              <a:buAutoNum type="arabicPeriod"/>
            </a:pPr>
            <a:endParaRPr lang="en-GB" sz="1600">
              <a:solidFill>
                <a:srgbClr val="031241"/>
              </a:solidFill>
              <a:latin typeface="Calibri" panose="020F0502020204030204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D9E6-9472-4FA0-9F9A-075F1761CD22}"/>
              </a:ext>
            </a:extLst>
          </p:cNvPr>
          <p:cNvSpPr txBox="1">
            <a:spLocks/>
          </p:cNvSpPr>
          <p:nvPr/>
        </p:nvSpPr>
        <p:spPr>
          <a:xfrm>
            <a:off x="478366" y="452967"/>
            <a:ext cx="11235268" cy="976096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10000"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ea typeface="+mj-lt"/>
                <a:cs typeface="+mj-lt"/>
              </a:rPr>
              <a:t>Market</a:t>
            </a:r>
            <a:br>
              <a:rPr lang="en-US" sz="4000" dirty="0"/>
            </a:br>
            <a:endParaRPr lang="it-IT" sz="4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7F8E4-BF92-BA0A-7E00-4BD3229AC4DB}"/>
              </a:ext>
            </a:extLst>
          </p:cNvPr>
          <p:cNvSpPr/>
          <p:nvPr/>
        </p:nvSpPr>
        <p:spPr>
          <a:xfrm>
            <a:off x="478366" y="1204175"/>
            <a:ext cx="11286485" cy="11269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lang="en-US" dirty="0">
                <a:solidFill>
                  <a:schemeClr val="tx1"/>
                </a:solidFill>
              </a:rPr>
              <a:t>Provide an overview of the competitive landscape, the main available programs in the market (listing at least 3 of them) and </a:t>
            </a:r>
            <a:r>
              <a:rPr lang="en-US" dirty="0">
                <a:solidFill>
                  <a:srgbClr val="FF0000"/>
                </a:solidFill>
              </a:rPr>
              <a:t>what are the differentiating features of the learning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>
                <a:solidFill>
                  <a:srgbClr val="FF0000"/>
                </a:solidFill>
              </a:rPr>
              <a:t>(s) proposed</a:t>
            </a:r>
            <a:r>
              <a:rPr lang="en-US" dirty="0">
                <a:solidFill>
                  <a:schemeClr val="tx1"/>
                </a:solidFill>
              </a:rPr>
              <a:t>. 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488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>
            <a:extLst>
              <a:ext uri="{FF2B5EF4-FFF2-40B4-BE49-F238E27FC236}">
                <a16:creationId xmlns:a16="http://schemas.microsoft.com/office/drawing/2014/main" id="{48706FAA-8262-EB4E-A282-37964C4A6C91}"/>
              </a:ext>
            </a:extLst>
          </p:cNvPr>
          <p:cNvSpPr/>
          <p:nvPr/>
        </p:nvSpPr>
        <p:spPr>
          <a:xfrm>
            <a:off x="5903384" y="1"/>
            <a:ext cx="6288617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bg1"/>
              </a:solidFill>
            </a:endParaRPr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941AE9F0-019A-8B4D-9262-98CD2192B508}"/>
              </a:ext>
            </a:extLst>
          </p:cNvPr>
          <p:cNvSpPr txBox="1"/>
          <p:nvPr/>
        </p:nvSpPr>
        <p:spPr>
          <a:xfrm>
            <a:off x="8208433" y="3621617"/>
            <a:ext cx="3505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i-FI" sz="2400" err="1">
                <a:solidFill>
                  <a:schemeClr val="bg1"/>
                </a:solidFill>
              </a:rPr>
              <a:t>eitmanufacturing.eu</a:t>
            </a:r>
            <a:endParaRPr lang="fi-FI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875687"/>
      </p:ext>
    </p:extLst>
  </p:cSld>
  <p:clrMapOvr>
    <a:masterClrMapping/>
  </p:clrMapOvr>
</p:sld>
</file>

<file path=ppt/theme/theme1.xml><?xml version="1.0" encoding="utf-8"?>
<a:theme xmlns:a="http://schemas.openxmlformats.org/drawingml/2006/main" name="EIT Manufacturing - Content">
  <a:themeElements>
    <a:clrScheme name="EIT Manufacturing 1">
      <a:dk1>
        <a:srgbClr val="031241"/>
      </a:dk1>
      <a:lt1>
        <a:srgbClr val="FFFFFF"/>
      </a:lt1>
      <a:dk2>
        <a:srgbClr val="034EA2"/>
      </a:dk2>
      <a:lt2>
        <a:srgbClr val="E7E6E6"/>
      </a:lt2>
      <a:accent1>
        <a:srgbClr val="024DA1"/>
      </a:accent1>
      <a:accent2>
        <a:srgbClr val="CC154F"/>
      </a:accent2>
      <a:accent3>
        <a:srgbClr val="6AB645"/>
      </a:accent3>
      <a:accent4>
        <a:srgbClr val="73C3ED"/>
      </a:accent4>
      <a:accent5>
        <a:srgbClr val="FCCC15"/>
      </a:accent5>
      <a:accent6>
        <a:srgbClr val="00AEAA"/>
      </a:accent6>
      <a:hlink>
        <a:srgbClr val="024DA1"/>
      </a:hlink>
      <a:folHlink>
        <a:srgbClr val="CC154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M PowerPoint template" id="{4659C177-84F6-A64A-8285-CDC3C37BDED9}" vid="{E1877B7A-1E69-A54E-9F91-A288E445375A}"/>
    </a:ext>
  </a:extLst>
</a:theme>
</file>

<file path=ppt/theme/theme2.xml><?xml version="1.0" encoding="utf-8"?>
<a:theme xmlns:a="http://schemas.openxmlformats.org/drawingml/2006/main" name="EIT Manufacturing - Front slide">
  <a:themeElements>
    <a:clrScheme name="EIT Manufacturing">
      <a:dk1>
        <a:srgbClr val="031241"/>
      </a:dk1>
      <a:lt1>
        <a:srgbClr val="FFFFFF"/>
      </a:lt1>
      <a:dk2>
        <a:srgbClr val="034EA2"/>
      </a:dk2>
      <a:lt2>
        <a:srgbClr val="E7E6E6"/>
      </a:lt2>
      <a:accent1>
        <a:srgbClr val="CD154F"/>
      </a:accent1>
      <a:accent2>
        <a:srgbClr val="6BB745"/>
      </a:accent2>
      <a:accent3>
        <a:srgbClr val="73C3EE"/>
      </a:accent3>
      <a:accent4>
        <a:srgbClr val="FDCD15"/>
      </a:accent4>
      <a:accent5>
        <a:srgbClr val="00AFAA"/>
      </a:accent5>
      <a:accent6>
        <a:srgbClr val="989898"/>
      </a:accent6>
      <a:hlink>
        <a:srgbClr val="024DA1"/>
      </a:hlink>
      <a:folHlink>
        <a:srgbClr val="CC154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TM PowerPoint template" id="{4659C177-84F6-A64A-8285-CDC3C37BDED9}" vid="{5CE1EF6F-BB65-F245-B100-0F192C1964E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54b1ecd-5878-440d-910f-b1cf835bc1ca">
      <Terms xmlns="http://schemas.microsoft.com/office/infopath/2007/PartnerControls"/>
    </lcf76f155ced4ddcb4097134ff3c332f>
    <TaxCatchAll xmlns="d8d480a4-e9cd-4bc2-81d7-1a33fa5355dc" xsi:nil="true"/>
    <SharedWithUsers xmlns="d8d480a4-e9cd-4bc2-81d7-1a33fa5355dc">
      <UserInfo>
        <DisplayName>Edoardo ROTA</DisplayName>
        <AccountId>129</AccountId>
        <AccountType/>
      </UserInfo>
    </SharedWithUsers>
    <MediaLengthInSeconds xmlns="154b1ecd-5878-440d-910f-b1cf835bc1c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8C75733389D144F9BA23622AEB89460" ma:contentTypeVersion="17" ma:contentTypeDescription="Creare un nuovo documento." ma:contentTypeScope="" ma:versionID="4f2ca5d0aade44fb214dac2535aff45b">
  <xsd:schema xmlns:xsd="http://www.w3.org/2001/XMLSchema" xmlns:xs="http://www.w3.org/2001/XMLSchema" xmlns:p="http://schemas.microsoft.com/office/2006/metadata/properties" xmlns:ns2="154b1ecd-5878-440d-910f-b1cf835bc1ca" xmlns:ns3="d8d480a4-e9cd-4bc2-81d7-1a33fa5355dc" targetNamespace="http://schemas.microsoft.com/office/2006/metadata/properties" ma:root="true" ma:fieldsID="58ab09a9086ba599296a63686941d7d0" ns2:_="" ns3:_="">
    <xsd:import namespace="154b1ecd-5878-440d-910f-b1cf835bc1ca"/>
    <xsd:import namespace="d8d480a4-e9cd-4bc2-81d7-1a33fa5355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4b1ecd-5878-440d-910f-b1cf835bc1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Tag immagine" ma:readOnly="false" ma:fieldId="{5cf76f15-5ced-4ddc-b409-7134ff3c332f}" ma:taxonomyMulti="true" ma:sspId="7bbe93e7-e358-4748-ad97-11b089c9bc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480a4-e9cd-4bc2-81d7-1a33fa5355d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2e2e1f99-a2f9-47d2-a75a-6541ca52cc50}" ma:internalName="TaxCatchAll" ma:showField="CatchAllData" ma:web="d8d480a4-e9cd-4bc2-81d7-1a33fa5355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C8EA23-03F9-4A8D-95D5-D059EB242E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3FD576-4141-4659-B56D-CEACB2CA555D}">
  <ds:schemaRefs>
    <ds:schemaRef ds:uri="967d0227-a59a-4254-94bf-1daae1b20be6"/>
    <ds:schemaRef ds:uri="baec4e2f-d417-4e8e-b8c5-01223d1279d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54b1ecd-5878-440d-910f-b1cf835bc1ca"/>
    <ds:schemaRef ds:uri="d8d480a4-e9cd-4bc2-81d7-1a33fa5355dc"/>
    <ds:schemaRef ds:uri="a298bec7-09f2-41a5-a3b8-e03b1bfcd09b"/>
    <ds:schemaRef ds:uri="2adc642b-42d3-4bfd-86ca-a3033b4d6c49"/>
  </ds:schemaRefs>
</ds:datastoreItem>
</file>

<file path=customXml/itemProps3.xml><?xml version="1.0" encoding="utf-8"?>
<ds:datastoreItem xmlns:ds="http://schemas.openxmlformats.org/officeDocument/2006/customXml" ds:itemID="{07D503D8-D721-4427-A48E-A0D35EC43FC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</Words>
  <Application>Microsoft Office PowerPoint</Application>
  <PresentationFormat>Widescreen</PresentationFormat>
  <Paragraphs>30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Titillium</vt:lpstr>
      <vt:lpstr>Wingdings</vt:lpstr>
      <vt:lpstr>EIT Manufacturing - Content</vt:lpstr>
      <vt:lpstr>EIT Manufacturing - Front slide</vt:lpstr>
      <vt:lpstr>Proposal Code + Acronym Business Owner Deck</vt:lpstr>
      <vt:lpstr>Instructions – to be removed 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Consultation Process</dc:title>
  <dc:creator>Teresa HERNANDEZ</dc:creator>
  <cp:lastModifiedBy>Carolina TORREGROSA GALLO</cp:lastModifiedBy>
  <cp:revision>55</cp:revision>
  <dcterms:created xsi:type="dcterms:W3CDTF">2021-11-02T13:45:36Z</dcterms:created>
  <dcterms:modified xsi:type="dcterms:W3CDTF">2023-09-18T15:46:26Z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0x0101006AFFCE9EC7763B408FC6999CA90D7E27</vt:lpwstr>
  </property>
  <property fmtid="{D5CDD505-2E9C-101B-9397-08002B2CF9AE}" pid="3" name="MediaServiceImageTags">
    <vt:lpwstr/>
  </property>
  <property fmtid="{D5CDD505-2E9C-101B-9397-08002B2CF9AE}" pid="4" name="Order">
    <vt:r8>6500</vt:r8>
  </property>
  <property fmtid="{D5CDD505-2E9C-101B-9397-08002B2CF9AE}" pid="5" name="TriggerFlowInfo">
    <vt:lpwstr/>
  </property>
  <property fmtid="{D5CDD505-2E9C-101B-9397-08002B2CF9AE}" pid="6" name="ComplianceAssetId">
    <vt:lpwstr/>
  </property>
  <property fmtid="{D5CDD505-2E9C-101B-9397-08002B2CF9AE}" pid="7" name="_activity">
    <vt:lpwstr>{"FileActivityType":"6","FileActivityTimeStamp":"2023-02-28T10:42:43.950Z","FileActivityUsersOnPage":[{"DisplayName":"Chiara GALLETTA","Id":"chiara.galletta@eitmanufacturing.eu"}],"FileActivityNavigationId":null}</vt:lpwstr>
  </property>
  <property fmtid="{D5CDD505-2E9C-101B-9397-08002B2CF9AE}" pid="8" name="_ExtendedDescription">
    <vt:lpwstr/>
  </property>
</Properties>
</file>